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93" r:id="rId3"/>
    <p:sldId id="286" r:id="rId4"/>
    <p:sldId id="289" r:id="rId5"/>
    <p:sldId id="290" r:id="rId6"/>
    <p:sldId id="291" r:id="rId7"/>
    <p:sldId id="292" r:id="rId8"/>
    <p:sldId id="277" r:id="rId9"/>
    <p:sldId id="294" r:id="rId10"/>
    <p:sldId id="287" r:id="rId11"/>
    <p:sldId id="288" r:id="rId12"/>
    <p:sldId id="260" r:id="rId13"/>
    <p:sldId id="262" r:id="rId14"/>
    <p:sldId id="263" r:id="rId15"/>
    <p:sldId id="265" r:id="rId16"/>
    <p:sldId id="266" r:id="rId17"/>
    <p:sldId id="267" r:id="rId18"/>
    <p:sldId id="268" r:id="rId19"/>
    <p:sldId id="295" r:id="rId20"/>
    <p:sldId id="269" r:id="rId21"/>
    <p:sldId id="270" r:id="rId22"/>
    <p:sldId id="271" r:id="rId23"/>
    <p:sldId id="272" r:id="rId24"/>
    <p:sldId id="273" r:id="rId25"/>
    <p:sldId id="298" r:id="rId26"/>
    <p:sldId id="274" r:id="rId27"/>
    <p:sldId id="275" r:id="rId28"/>
    <p:sldId id="296" r:id="rId29"/>
    <p:sldId id="278" r:id="rId30"/>
    <p:sldId id="279" r:id="rId31"/>
    <p:sldId id="280" r:id="rId32"/>
    <p:sldId id="299" r:id="rId33"/>
    <p:sldId id="281" r:id="rId34"/>
    <p:sldId id="282" r:id="rId35"/>
    <p:sldId id="283" r:id="rId36"/>
    <p:sldId id="300" r:id="rId37"/>
    <p:sldId id="301" r:id="rId38"/>
    <p:sldId id="297" r:id="rId39"/>
    <p:sldId id="284" r:id="rId40"/>
    <p:sldId id="285" r:id="rId41"/>
    <p:sldId id="303" r:id="rId42"/>
    <p:sldId id="302" r:id="rId43"/>
    <p:sldId id="304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65"/>
    <p:restoredTop sz="94668"/>
  </p:normalViewPr>
  <p:slideViewPr>
    <p:cSldViewPr snapToGrid="0" snapToObjects="1">
      <p:cViewPr varScale="1">
        <p:scale>
          <a:sx n="81" d="100"/>
          <a:sy n="81" d="100"/>
        </p:scale>
        <p:origin x="95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227E2-BE0E-4F40-B715-E0E4D778FBB9}" type="datetimeFigureOut">
              <a:rPr kumimoji="1" lang="zh-CN" altLang="en-US" smtClean="0"/>
              <a:t>2019-1-4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6F7FC-B6FA-EF43-889F-ED021941D8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956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4114"/>
            <a:ext cx="9601200" cy="14859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31086"/>
            <a:ext cx="9601200" cy="3581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120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120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120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120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120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medihack" TargetMode="External"/><Relationship Id="rId2" Type="http://schemas.openxmlformats.org/officeDocument/2006/relationships/hyperlink" Target="https://github.com/beneon/medsta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Lect.01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平均值</a:t>
            </a:r>
            <a:r>
              <a:rPr lang="en-US" altLang="zh-CN" sz="3200" dirty="0"/>
              <a:t>, </a:t>
            </a:r>
            <a:r>
              <a:rPr lang="zh-CN" altLang="en-US" sz="3200" dirty="0"/>
              <a:t>标准差</a:t>
            </a:r>
            <a:r>
              <a:rPr lang="en-US" altLang="zh-CN" sz="3200" dirty="0"/>
              <a:t>, </a:t>
            </a:r>
            <a:r>
              <a:rPr lang="zh-CN" altLang="en-US" sz="3200" dirty="0"/>
              <a:t>中值极限定理</a:t>
            </a:r>
            <a:r>
              <a:rPr lang="en-US" altLang="zh-CN" sz="3200" dirty="0"/>
              <a:t>, </a:t>
            </a:r>
            <a:endParaRPr lang="en-US" altLang="zh-CN" sz="3200" dirty="0" smtClean="0"/>
          </a:p>
          <a:p>
            <a:r>
              <a:rPr lang="zh-CN" altLang="en-US" sz="3200" dirty="0" smtClean="0"/>
              <a:t>判定</a:t>
            </a:r>
            <a:r>
              <a:rPr lang="zh-CN" altLang="en-US" sz="3200" dirty="0"/>
              <a:t>和风险</a:t>
            </a:r>
            <a:r>
              <a:rPr lang="en-US" altLang="zh-CN" sz="3200" dirty="0"/>
              <a:t>, </a:t>
            </a:r>
            <a:r>
              <a:rPr lang="zh-CN" altLang="en-US" sz="3200" dirty="0"/>
              <a:t>假设检验</a:t>
            </a:r>
          </a:p>
        </p:txBody>
      </p:sp>
    </p:spTree>
    <p:extLst>
      <p:ext uri="{BB962C8B-B14F-4D97-AF65-F5344CB8AC3E}">
        <p14:creationId xmlns:p14="http://schemas.microsoft.com/office/powerpoint/2010/main" val="198593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254000"/>
            <a:ext cx="9601200" cy="1485900"/>
          </a:xfrm>
        </p:spPr>
        <p:txBody>
          <a:bodyPr/>
          <a:lstStyle/>
          <a:p>
            <a:r>
              <a:rPr kumimoji="1" lang="zh-CN" altLang="en-US" dirty="0" smtClean="0"/>
              <a:t>平均值，百分位数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93800"/>
            <a:ext cx="99822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33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平均值的定理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246" y="2171700"/>
            <a:ext cx="6475758" cy="4089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3090285"/>
            <a:ext cx="4259647" cy="1561228"/>
          </a:xfrm>
          <a:prstGeom prst="rect">
            <a:avLst/>
          </a:prstGeom>
        </p:spPr>
      </p:pic>
      <p:pic>
        <p:nvPicPr>
          <p:cNvPr id="7" name="Picture 4" descr="Image result for jupyter not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170">
            <a:off x="10176379" y="573988"/>
            <a:ext cx="1592842" cy="158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85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3365"/>
          </a:xfrm>
        </p:spPr>
        <p:txBody>
          <a:bodyPr/>
          <a:lstStyle/>
          <a:p>
            <a:r>
              <a:rPr kumimoji="1" lang="zh-CN" altLang="en-US" dirty="0"/>
              <a:t>平均值的</a:t>
            </a:r>
            <a:r>
              <a:rPr kumimoji="1" lang="zh-CN" altLang="en-US" dirty="0" smtClean="0"/>
              <a:t>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314700"/>
            <a:ext cx="4750904" cy="25527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任何分布中，各项对平均数的差的平方的和，小于与其他任何点的差数平方和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504" y="3062682"/>
            <a:ext cx="6069496" cy="379531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71600" y="15854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8000"/>
                </a:solidFill>
                <a:latin typeface="Menlo" charset="0"/>
              </a:rPr>
              <a:t># (x-mean)**2</a:t>
            </a:r>
            <a:endParaRPr lang="en-US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x,y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 =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lineParameter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(mean,l_minus_mean_2)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plt.plot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x,y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plt.scatter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(list1,l_minus_mean_2)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plt.show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()</a:t>
            </a:r>
            <a:endParaRPr lang="en-US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pic>
        <p:nvPicPr>
          <p:cNvPr id="6" name="Picture 4" descr="Image result for jupyter note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170">
            <a:off x="9816735" y="978053"/>
            <a:ext cx="1592842" cy="158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937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3365"/>
          </a:xfrm>
        </p:spPr>
        <p:txBody>
          <a:bodyPr/>
          <a:lstStyle/>
          <a:p>
            <a:r>
              <a:rPr kumimoji="1" lang="zh-CN" altLang="en-US" dirty="0" smtClean="0"/>
              <a:t>平均值的定理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314700"/>
            <a:ext cx="4750904" cy="25527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分布的各项都加上一个数，平均值也会加上同一个数</a:t>
            </a:r>
            <a:endParaRPr kumimoji="1"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986564"/>
            <a:ext cx="6019800" cy="405612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71600" y="164989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oriList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np.random.normal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15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1.8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50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add5List = oriList+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5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15.169088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1.770172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2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20.169088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1.770172</a:t>
            </a:r>
            <a:endParaRPr lang="pl-PL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215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3365"/>
          </a:xfrm>
        </p:spPr>
        <p:txBody>
          <a:bodyPr/>
          <a:lstStyle/>
          <a:p>
            <a:r>
              <a:rPr kumimoji="1" lang="zh-CN" altLang="en-US" dirty="0" smtClean="0"/>
              <a:t>平均值的定理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314700"/>
            <a:ext cx="4750904" cy="25527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分布的各项都乘上一个数，平均值也会乘上同一个数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762" y="2850226"/>
            <a:ext cx="5916238" cy="400777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71600" y="164989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oriList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np.random.normal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15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1.8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50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add5List = </a:t>
            </a:r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oriList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*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3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15.108384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1.5983033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2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45.325153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4.7949098</a:t>
            </a:r>
            <a:endParaRPr lang="pl-PL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748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可变性测度：哈利法塔和沙丘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286000"/>
            <a:ext cx="4762500" cy="35814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399" y="1463623"/>
            <a:ext cx="6626651" cy="43829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889574" y="5709672"/>
            <a:ext cx="43024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list1 mean:49.889,stdev </a:t>
            </a:r>
            <a:r>
              <a:rPr lang="en-US" altLang="zh-CN" sz="2400" dirty="0" smtClean="0"/>
              <a:t>13.61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574" y="2174184"/>
            <a:ext cx="4445570" cy="29618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21" y="2174185"/>
            <a:ext cx="1954829" cy="296186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26649" y="5709672"/>
            <a:ext cx="43024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list2 mean:49.97,stdev 3.0265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201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变异性测度：方差和标准差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124" y="2286000"/>
            <a:ext cx="4393676" cy="3581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844" y="2286000"/>
            <a:ext cx="3200400" cy="1117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766" y="3899728"/>
            <a:ext cx="40386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51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4155" y="432352"/>
            <a:ext cx="5247861" cy="1485900"/>
          </a:xfrm>
        </p:spPr>
        <p:txBody>
          <a:bodyPr/>
          <a:lstStyle/>
          <a:p>
            <a:r>
              <a:rPr kumimoji="1" lang="zh-CN" altLang="en-US" dirty="0" smtClean="0"/>
              <a:t>标准差定理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4155" y="2032552"/>
            <a:ext cx="5247861" cy="35814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分布各项加上或减去同一个数，不改变分布的可变性，因此也不改变方差</a:t>
            </a:r>
            <a:endParaRPr kumimoji="1" lang="zh-CN" altLang="en-US" sz="28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6433930" y="432352"/>
            <a:ext cx="5247861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标准差定理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433930" y="2032552"/>
            <a:ext cx="5247861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用一个常数乘以分布的各项，相当于该常数的绝对值乘标准差，也相当于方差乘以常数的平方。对除法也有同样的结果</a:t>
            </a:r>
            <a:endParaRPr kumimoji="1"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560" y="3823252"/>
            <a:ext cx="4800600" cy="3200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37" y="3823252"/>
            <a:ext cx="4749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87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公式推导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2" y="3228009"/>
            <a:ext cx="3060700" cy="1117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61060" y="34654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/>
              <a:t>推导</a:t>
            </a:r>
            <a:endParaRPr kumimoji="1"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1950107" y="3465431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mtClean="0"/>
              <a:t>由</a:t>
            </a:r>
            <a:endParaRPr kumimoji="1"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971" y="3224418"/>
            <a:ext cx="32099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86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均值分布规律与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中值极限定理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920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课程简介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88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等样本随机抽样的均值分布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76500"/>
            <a:ext cx="50292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54" y="2476500"/>
            <a:ext cx="47625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21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等样本随机抽样的均值分布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76500"/>
            <a:ext cx="48387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215" y="2476500"/>
            <a:ext cx="4838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65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中值</a:t>
            </a:r>
            <a:r>
              <a:rPr kumimoji="1" lang="zh-CN" altLang="en-US" dirty="0" smtClean="0"/>
              <a:t>极限定理</a:t>
            </a:r>
            <a:r>
              <a:rPr kumimoji="1" lang="en-US" altLang="zh-CN" dirty="0" smtClean="0"/>
              <a:t>.1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假定大量的</a:t>
            </a:r>
            <a:r>
              <a:rPr lang="zh-CN" altLang="en-US" sz="2800" b="1" u="sng" dirty="0"/>
              <a:t>等容量随机样本</a:t>
            </a:r>
            <a:r>
              <a:rPr lang="zh-CN" altLang="en-US" sz="2800" dirty="0"/>
              <a:t>都是从同一无限总体采样的，算出每个样本的</a:t>
            </a:r>
            <a:r>
              <a:rPr lang="zh-CN" altLang="en-US" sz="2800" b="1" u="sng" dirty="0"/>
              <a:t>和</a:t>
            </a:r>
            <a:r>
              <a:rPr lang="zh-CN" altLang="en-US" sz="2800" dirty="0"/>
              <a:t>，并把不同样本的</a:t>
            </a:r>
            <a:r>
              <a:rPr lang="zh-CN" altLang="en-US" sz="2800" b="1" u="sng" dirty="0"/>
              <a:t>和</a:t>
            </a:r>
            <a:r>
              <a:rPr lang="zh-CN" altLang="en-US" sz="2800" dirty="0"/>
              <a:t>放在一起形成一个新的分布，于是这个新的分布就是</a:t>
            </a:r>
            <a:r>
              <a:rPr lang="zh-CN" altLang="en-US" sz="2800" b="1" u="sng" dirty="0"/>
              <a:t>渐进正态</a:t>
            </a:r>
            <a:r>
              <a:rPr lang="zh-CN" altLang="en-US" sz="2800" dirty="0"/>
              <a:t>的。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20966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抽纸条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090063"/>
            <a:ext cx="9601200" cy="2699512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现在让我们考虑这样一个问题，假设有一个很大的盒子，里面只有标着</a:t>
            </a:r>
            <a:r>
              <a:rPr lang="en-US" altLang="zh-CN" dirty="0"/>
              <a:t>-1,0</a:t>
            </a:r>
            <a:r>
              <a:rPr lang="zh-CN" altLang="en-US" dirty="0"/>
              <a:t>或者</a:t>
            </a:r>
            <a:r>
              <a:rPr lang="en-US" altLang="zh-CN" dirty="0"/>
              <a:t>1</a:t>
            </a:r>
            <a:r>
              <a:rPr lang="zh-CN" altLang="en-US" dirty="0"/>
              <a:t>的三种纸条，各种纸条的比例是相同的，纸条数量非常多，以至于每次抽出任何一个纸条以后，盒内三种纸条的比例仍然是</a:t>
            </a:r>
            <a:r>
              <a:rPr lang="en-US" altLang="zh-CN" dirty="0"/>
              <a:t>1:1:1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如果每次我们抽</a:t>
            </a:r>
            <a:r>
              <a:rPr lang="en-US" altLang="zh-CN" dirty="0"/>
              <a:t>200</a:t>
            </a:r>
            <a:r>
              <a:rPr lang="zh-CN" altLang="en-US" dirty="0"/>
              <a:t>个纸条，对纸条的值求和，然后不断重复这个实验</a:t>
            </a:r>
            <a:r>
              <a:rPr lang="en-US" altLang="zh-CN" dirty="0"/>
              <a:t>50</a:t>
            </a:r>
            <a:r>
              <a:rPr lang="zh-CN" altLang="en-US" dirty="0"/>
              <a:t>次</a:t>
            </a:r>
            <a:r>
              <a:rPr lang="en-US" altLang="zh-CN" dirty="0"/>
              <a:t>,100</a:t>
            </a:r>
            <a:r>
              <a:rPr lang="zh-CN" altLang="en-US" dirty="0"/>
              <a:t>次，</a:t>
            </a:r>
            <a:r>
              <a:rPr lang="en-US" altLang="zh-CN" dirty="0"/>
              <a:t>500</a:t>
            </a:r>
            <a:r>
              <a:rPr lang="zh-CN" altLang="en-US" dirty="0"/>
              <a:t>次和</a:t>
            </a:r>
            <a:r>
              <a:rPr lang="en-US" altLang="zh-CN" dirty="0" smtClean="0"/>
              <a:t>10000</a:t>
            </a:r>
            <a:r>
              <a:rPr lang="zh-CN" altLang="en-US" dirty="0" smtClean="0"/>
              <a:t>分别看</a:t>
            </a:r>
            <a:r>
              <a:rPr lang="zh-CN" altLang="en-US" dirty="0"/>
              <a:t>一下纸条求和的变化情况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579" y="3935051"/>
            <a:ext cx="4410364" cy="29094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747" y="3935051"/>
            <a:ext cx="4479636" cy="2909455"/>
          </a:xfrm>
          <a:prstGeom prst="rect">
            <a:avLst/>
          </a:prstGeom>
        </p:spPr>
      </p:pic>
      <p:pic>
        <p:nvPicPr>
          <p:cNvPr id="8" name="Picture 4" descr="Image result for jupyter not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170">
            <a:off x="10572305" y="2026420"/>
            <a:ext cx="1592842" cy="158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138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中值极限定理</a:t>
            </a:r>
            <a:r>
              <a:rPr kumimoji="1" lang="en-US" altLang="zh-CN" dirty="0" smtClean="0"/>
              <a:t>. 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假定，多批次等容量随机样本是从同一个无限总体中采集的，算出每一个批次样本的平均数，将不同批次的样本平均数放在一起可以形成一个新的分布，并且这个分布是接近正态的。</a:t>
            </a:r>
            <a:endParaRPr kumimoji="1" lang="zh-CN" altLang="en-US" sz="2800" dirty="0"/>
          </a:p>
        </p:txBody>
      </p:sp>
      <p:pic>
        <p:nvPicPr>
          <p:cNvPr id="4" name="Picture 4" descr="Image result for jupyter not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170">
            <a:off x="5632659" y="165951"/>
            <a:ext cx="1592842" cy="158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36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为什么射击子弹落点和靶心的距离，一个人群的身高，体重，一群人的</a:t>
            </a:r>
            <a:r>
              <a:rPr lang="en-US" altLang="zh-CN" dirty="0"/>
              <a:t>IQ...</a:t>
            </a:r>
            <a:r>
              <a:rPr lang="zh-CN" altLang="en-US" dirty="0"/>
              <a:t>这些彼此不相关的数值都服从正态分布呢？</a:t>
            </a:r>
          </a:p>
        </p:txBody>
      </p:sp>
    </p:spTree>
    <p:extLst>
      <p:ext uri="{BB962C8B-B14F-4D97-AF65-F5344CB8AC3E}">
        <p14:creationId xmlns:p14="http://schemas.microsoft.com/office/powerpoint/2010/main" val="4038198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中值</a:t>
            </a:r>
            <a:r>
              <a:rPr kumimoji="1" lang="zh-CN" altLang="en-US" dirty="0" smtClean="0"/>
              <a:t>极限定理</a:t>
            </a:r>
            <a:r>
              <a:rPr kumimoji="1" lang="en-US" altLang="zh-CN" dirty="0" smtClean="0"/>
              <a:t>. 3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假定无穷多个等容量随机样本是从同一个无限总体中抽取的，</a:t>
            </a:r>
            <a:r>
              <a:rPr lang="zh-CN" altLang="en-US" sz="2800" dirty="0" smtClean="0"/>
              <a:t>而且把这些</a:t>
            </a:r>
            <a:r>
              <a:rPr lang="zh-CN" altLang="en-US" sz="2800" dirty="0"/>
              <a:t>样本的平均数放在一起，形成的新分布均值与原分布均值相同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3657600"/>
            <a:ext cx="47625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3657600"/>
            <a:ext cx="4838700" cy="3200400"/>
          </a:xfrm>
          <a:prstGeom prst="rect">
            <a:avLst/>
          </a:prstGeom>
        </p:spPr>
      </p:pic>
      <p:pic>
        <p:nvPicPr>
          <p:cNvPr id="6" name="Picture 4" descr="Image result for jupyter not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170">
            <a:off x="10534598" y="476556"/>
            <a:ext cx="1592842" cy="158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296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中值极限定理</a:t>
            </a:r>
            <a:r>
              <a:rPr kumimoji="1" lang="en-US" altLang="zh-CN" dirty="0" smtClean="0"/>
              <a:t>. 4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/>
              <a:t>平均值分布的标准差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854" y="2037107"/>
            <a:ext cx="2133600" cy="1054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341" y="3205507"/>
            <a:ext cx="5503880" cy="3698607"/>
          </a:xfrm>
          <a:prstGeom prst="rect">
            <a:avLst/>
          </a:prstGeom>
        </p:spPr>
      </p:pic>
      <p:pic>
        <p:nvPicPr>
          <p:cNvPr id="3076" name="Picture 4" descr="Image result for jupyter not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170">
            <a:off x="7998467" y="2515909"/>
            <a:ext cx="1592842" cy="158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314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 I</a:t>
            </a:r>
            <a:r>
              <a:rPr lang="zh-CN" altLang="en-US" dirty="0" smtClean="0"/>
              <a:t>类错误和</a:t>
            </a:r>
            <a:r>
              <a:rPr lang="en-US" altLang="zh-CN" dirty="0" smtClean="0"/>
              <a:t>II</a:t>
            </a:r>
            <a:r>
              <a:rPr lang="zh-CN" altLang="en-US" dirty="0" smtClean="0"/>
              <a:t>类错误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936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</a:t>
            </a:r>
            <a:r>
              <a:rPr kumimoji="1" lang="zh-CN" altLang="en-US" dirty="0" smtClean="0"/>
              <a:t>类错误和</a:t>
            </a:r>
            <a:r>
              <a:rPr kumimoji="1" lang="en-US" altLang="zh-CN" dirty="0" smtClean="0"/>
              <a:t>II</a:t>
            </a:r>
            <a:r>
              <a:rPr kumimoji="1" lang="zh-CN" altLang="en-US" dirty="0" smtClean="0"/>
              <a:t>类错误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329" y="2415963"/>
            <a:ext cx="4677741" cy="332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0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学习统计学的一些建议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G.H.</a:t>
            </a:r>
            <a:r>
              <a:rPr lang="zh-CN" altLang="en-US" dirty="0"/>
              <a:t>维恩</a:t>
            </a:r>
            <a:r>
              <a:rPr lang="zh-CN" altLang="en-US" dirty="0" smtClean="0"/>
              <a:t>堡，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数理</a:t>
            </a:r>
            <a:r>
              <a:rPr lang="zh-CN" altLang="en-US" dirty="0"/>
              <a:t>统计初级</a:t>
            </a:r>
            <a:r>
              <a:rPr lang="zh-CN" altLang="en-US" dirty="0" smtClean="0"/>
              <a:t>教程</a:t>
            </a:r>
            <a:r>
              <a:rPr lang="en-US" altLang="zh-CN" dirty="0" smtClean="0"/>
              <a:t>》</a:t>
            </a:r>
          </a:p>
          <a:p>
            <a:r>
              <a:rPr kumimoji="1" lang="en-US" altLang="zh-CN" dirty="0" smtClean="0"/>
              <a:t>Excel</a:t>
            </a:r>
            <a:r>
              <a:rPr kumimoji="1" lang="zh-CN" altLang="en-US" dirty="0" smtClean="0"/>
              <a:t>也能做统计，而且让你更多的介入统计计算流程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统计学的学习是一个反复而渐进的过程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为什么统计学这么难？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生物统计（</a:t>
            </a:r>
            <a:r>
              <a:rPr kumimoji="1" lang="en-US" altLang="zh-CN" dirty="0" smtClean="0"/>
              <a:t>biostat.)</a:t>
            </a:r>
            <a:r>
              <a:rPr kumimoji="1" lang="zh-CN" altLang="en-US" dirty="0" smtClean="0"/>
              <a:t>的基础：微积分，线性代数，概率论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44330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该不该检修</a:t>
            </a:r>
            <a:r>
              <a:rPr lang="zh-CN" altLang="en-US" b="1" dirty="0" smtClean="0"/>
              <a:t>机器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701538"/>
            <a:ext cx="9601200" cy="4718116"/>
          </a:xfrm>
        </p:spPr>
        <p:txBody>
          <a:bodyPr>
            <a:noAutofit/>
          </a:bodyPr>
          <a:lstStyle/>
          <a:p>
            <a:r>
              <a:rPr lang="zh-CN" altLang="en-US" sz="2400" dirty="0" smtClean="0"/>
              <a:t>一</a:t>
            </a:r>
            <a:r>
              <a:rPr lang="zh-CN" altLang="en-US" sz="2400" dirty="0"/>
              <a:t>台机器，平均每袋装</a:t>
            </a:r>
            <a:r>
              <a:rPr lang="en-US" altLang="zh-CN" sz="2400" dirty="0"/>
              <a:t>2kg</a:t>
            </a:r>
            <a:r>
              <a:rPr lang="zh-CN" altLang="en-US" sz="2400" dirty="0"/>
              <a:t>材料，标准差是</a:t>
            </a:r>
            <a:r>
              <a:rPr lang="en-US" altLang="zh-CN" sz="2400" dirty="0"/>
              <a:t>0.2kg</a:t>
            </a:r>
            <a:r>
              <a:rPr lang="zh-CN" altLang="en-US" sz="2400" dirty="0"/>
              <a:t>。管理人员想检查一下机器有没有故障，所以随机抽取了</a:t>
            </a:r>
            <a:r>
              <a:rPr lang="en-US" altLang="zh-CN" sz="2400" dirty="0"/>
              <a:t>64</a:t>
            </a:r>
            <a:r>
              <a:rPr lang="zh-CN" altLang="en-US" sz="2400" dirty="0"/>
              <a:t>个袋子称取重量。并且事先决定，如果平均每个容器装材料质量在</a:t>
            </a:r>
            <a:r>
              <a:rPr lang="en-US" altLang="zh-CN" sz="2400" dirty="0"/>
              <a:t>1.95kg</a:t>
            </a:r>
            <a:r>
              <a:rPr lang="zh-CN" altLang="en-US" sz="2400" dirty="0"/>
              <a:t>或者</a:t>
            </a:r>
            <a:r>
              <a:rPr lang="en-US" altLang="zh-CN" sz="2400" dirty="0"/>
              <a:t>2.05kg</a:t>
            </a:r>
            <a:r>
              <a:rPr lang="zh-CN" altLang="en-US" sz="2400" dirty="0"/>
              <a:t>之间则接受假设。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）那么现在假设机器工作是正常的，那么犯</a:t>
            </a:r>
            <a:r>
              <a:rPr lang="en-US" altLang="zh-CN" sz="2400" dirty="0"/>
              <a:t>I</a:t>
            </a:r>
            <a:r>
              <a:rPr lang="zh-CN" altLang="en-US" sz="2400" dirty="0"/>
              <a:t>类错误的几率是多少？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）假定机器实际上需要修理，并且每个袋子平均装入的是</a:t>
            </a:r>
            <a:r>
              <a:rPr lang="en-US" altLang="zh-CN" sz="2400" dirty="0"/>
              <a:t>1.94 kg</a:t>
            </a:r>
            <a:r>
              <a:rPr lang="zh-CN" altLang="en-US" sz="2400" dirty="0"/>
              <a:t>材料，标准差是</a:t>
            </a:r>
            <a:r>
              <a:rPr lang="en-US" altLang="zh-CN" sz="2400" dirty="0"/>
              <a:t>0.14 kg</a:t>
            </a:r>
            <a:r>
              <a:rPr lang="zh-CN" altLang="en-US" sz="2400" dirty="0"/>
              <a:t>，在现在的判定标准下，管理人员犯第二类错误的概率是多少？这个检验的功效是多少？</a:t>
            </a: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5251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抽样均值分布的均值和标准差是多少？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285" y="1301798"/>
            <a:ext cx="5703871" cy="3762763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371600" y="5231875"/>
            <a:ext cx="9601200" cy="1343801"/>
          </a:xfrm>
        </p:spPr>
        <p:txBody>
          <a:bodyPr/>
          <a:lstStyle/>
          <a:p>
            <a:r>
              <a:rPr lang="zh-CN" altLang="en-US" dirty="0" smtClean="0"/>
              <a:t>绘制概率分布曲线</a:t>
            </a:r>
            <a:endParaRPr lang="en-US" altLang="zh-CN" dirty="0" smtClean="0"/>
          </a:p>
          <a:p>
            <a:r>
              <a:rPr lang="zh-CN" altLang="en-US" dirty="0" smtClean="0"/>
              <a:t>左右两个</a:t>
            </a:r>
            <a:r>
              <a:rPr lang="en-US" altLang="zh-CN" dirty="0" smtClean="0"/>
              <a:t>x</a:t>
            </a:r>
            <a:r>
              <a:rPr lang="zh-CN" altLang="en-US" dirty="0" smtClean="0"/>
              <a:t>是什么</a:t>
            </a:r>
            <a:r>
              <a:rPr lang="en-US" altLang="zh-CN" dirty="0" smtClean="0"/>
              <a:t>? </a:t>
            </a:r>
            <a:r>
              <a:rPr lang="zh-CN" altLang="en-US" dirty="0" smtClean="0"/>
              <a:t>之间的面积是多少</a:t>
            </a:r>
            <a:r>
              <a:rPr lang="en-US" altLang="zh-CN" dirty="0" smtClean="0"/>
              <a:t>? </a:t>
            </a:r>
            <a:r>
              <a:rPr lang="zh-CN" altLang="en-US" dirty="0" smtClean="0"/>
              <a:t>之外的面积是多少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841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中间的面积是怎么算出来的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50" y="2392362"/>
            <a:ext cx="4762500" cy="2257425"/>
          </a:xfrm>
        </p:spPr>
      </p:pic>
      <p:sp>
        <p:nvSpPr>
          <p:cNvPr id="5" name="AutoShape 4" descr="Image result for normal distribu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87" y="2039975"/>
            <a:ext cx="7768823" cy="36767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87" y="2039974"/>
            <a:ext cx="7768823" cy="36767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85" y="2034334"/>
            <a:ext cx="7768822" cy="367678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93594" y="5949391"/>
            <a:ext cx="10341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/>
              <a:t>曲线下面积</a:t>
            </a:r>
            <a:r>
              <a:rPr lang="en-US" altLang="zh-CN" sz="3200" dirty="0" smtClean="0"/>
              <a:t>, </a:t>
            </a:r>
            <a:r>
              <a:rPr lang="zh-CN" altLang="en-US" sz="3200" dirty="0" smtClean="0"/>
              <a:t>就是概率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0919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曲线下面积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046630"/>
            <a:ext cx="9601200" cy="2820769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-2</a:t>
            </a:r>
            <a:r>
              <a:rPr lang="zh-CN" altLang="en-US" sz="2800" dirty="0" smtClean="0"/>
              <a:t>到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之间曲线下面积：</a:t>
            </a:r>
            <a:r>
              <a:rPr lang="nb-NO" altLang="zh-CN" sz="2800" dirty="0" smtClean="0"/>
              <a:t>0.954499</a:t>
            </a:r>
          </a:p>
          <a:p>
            <a:r>
              <a:rPr kumimoji="1" lang="en-US" altLang="zh-CN" sz="2800" dirty="0" smtClean="0"/>
              <a:t>-2</a:t>
            </a:r>
            <a:r>
              <a:rPr kumimoji="1" lang="zh-CN" altLang="en-US" sz="2800" dirty="0" smtClean="0"/>
              <a:t>到</a:t>
            </a:r>
            <a:r>
              <a:rPr kumimoji="1" lang="en-US" altLang="zh-CN" sz="2800" dirty="0" smtClean="0"/>
              <a:t>2</a:t>
            </a:r>
            <a:r>
              <a:rPr kumimoji="1" lang="zh-CN" altLang="en-US" sz="2800" dirty="0" smtClean="0"/>
              <a:t>以外曲线下面积：</a:t>
            </a:r>
            <a:r>
              <a:rPr lang="hr-HR" altLang="zh-CN" sz="2800" dirty="0"/>
              <a:t> 0.0455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637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828800"/>
            <a:ext cx="9601200" cy="3581400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对于</a:t>
            </a:r>
            <a:r>
              <a:rPr lang="zh-CN" altLang="en-US" sz="2800" dirty="0"/>
              <a:t>需要排除的这个假设：机器实际上出产袋子重量平均值是</a:t>
            </a:r>
            <a:r>
              <a:rPr lang="en-US" altLang="zh-CN" sz="2800" dirty="0"/>
              <a:t>1.94 kg</a:t>
            </a:r>
            <a:r>
              <a:rPr lang="zh-CN" altLang="en-US" sz="2800" dirty="0"/>
              <a:t>，标准差是</a:t>
            </a:r>
            <a:r>
              <a:rPr lang="en-US" altLang="zh-CN" sz="2800" dirty="0"/>
              <a:t>0.14 kg</a:t>
            </a:r>
            <a:r>
              <a:rPr lang="zh-CN" altLang="en-US" sz="2800" dirty="0"/>
              <a:t>，它的平均值正态分布曲线是什么样子的？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447" y="3314700"/>
            <a:ext cx="5357743" cy="35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0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黄色曲线</a:t>
            </a:r>
            <a:r>
              <a:rPr kumimoji="1" lang="en-US" altLang="zh-CN" dirty="0" smtClean="0"/>
              <a:t>1.95-2.05</a:t>
            </a:r>
            <a:r>
              <a:rPr kumimoji="1" lang="zh-CN" altLang="en-US" dirty="0" smtClean="0"/>
              <a:t>之间的曲线下面积是多少？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altLang="zh-CN" sz="2800" dirty="0" smtClean="0"/>
              <a:t>0.28433</a:t>
            </a:r>
          </a:p>
          <a:p>
            <a:r>
              <a:rPr kumimoji="1" lang="zh-CN" altLang="en-US" dirty="0" smtClean="0"/>
              <a:t>那么不会犯</a:t>
            </a:r>
            <a:r>
              <a:rPr kumimoji="1" lang="en-US" altLang="zh-CN" dirty="0" smtClean="0"/>
              <a:t>II</a:t>
            </a:r>
            <a:r>
              <a:rPr kumimoji="1" lang="zh-CN" altLang="en-US" dirty="0" smtClean="0"/>
              <a:t>类错误的几率有多大</a:t>
            </a:r>
            <a:r>
              <a:rPr kumimoji="1" lang="en-US" altLang="zh-CN" dirty="0" smtClean="0"/>
              <a:t>?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392" y="1731086"/>
            <a:ext cx="4492486" cy="29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5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空调坏了没有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一个学校的教室都装了空调，现在后勤科想了解是否需要维修空调。从空调的使用手册上了解到，教室空调的平均温度是</a:t>
            </a:r>
            <a:r>
              <a:rPr lang="en-US" altLang="zh-CN" dirty="0"/>
              <a:t>20</a:t>
            </a:r>
            <a:r>
              <a:rPr lang="zh-CN" altLang="en-US" dirty="0"/>
              <a:t>摄氏度，允许有</a:t>
            </a:r>
            <a:r>
              <a:rPr lang="en-US" altLang="zh-CN" dirty="0"/>
              <a:t>2</a:t>
            </a:r>
            <a:r>
              <a:rPr lang="zh-CN" altLang="en-US" dirty="0"/>
              <a:t>度的标准差。后勤科准备开展一次调查了解空调是否正常工作。</a:t>
            </a:r>
          </a:p>
          <a:p>
            <a:r>
              <a:rPr lang="zh-CN" altLang="en-US" dirty="0"/>
              <a:t>假设：教室的平均温度为</a:t>
            </a:r>
            <a:r>
              <a:rPr lang="en-US" altLang="zh-CN" dirty="0"/>
              <a:t>20</a:t>
            </a:r>
            <a:r>
              <a:rPr lang="zh-CN" altLang="en-US" dirty="0"/>
              <a:t>摄氏度 接受条件：如果抽取</a:t>
            </a:r>
            <a:r>
              <a:rPr lang="en-US" altLang="zh-CN" dirty="0"/>
              <a:t>36</a:t>
            </a:r>
            <a:r>
              <a:rPr lang="zh-CN" altLang="en-US" dirty="0"/>
              <a:t>个教室，平均温度在</a:t>
            </a:r>
            <a:r>
              <a:rPr lang="en-US" altLang="zh-CN" dirty="0"/>
              <a:t>19.5</a:t>
            </a:r>
            <a:r>
              <a:rPr lang="zh-CN" altLang="en-US" dirty="0"/>
              <a:t>度到</a:t>
            </a:r>
            <a:r>
              <a:rPr lang="en-US" altLang="zh-CN" dirty="0"/>
              <a:t>20.5</a:t>
            </a:r>
            <a:r>
              <a:rPr lang="zh-CN" altLang="en-US" dirty="0"/>
              <a:t>度之间就接受这个假设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）那么现在假设空调工作是正常的，那么犯</a:t>
            </a:r>
            <a:r>
              <a:rPr lang="en-US" altLang="zh-CN" dirty="0"/>
              <a:t>I</a:t>
            </a:r>
            <a:r>
              <a:rPr lang="zh-CN" altLang="en-US" dirty="0"/>
              <a:t>类错误的几率是多少？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）假定空调出现故障，且教室实际平均温度为</a:t>
            </a:r>
            <a:r>
              <a:rPr lang="en-US" altLang="zh-CN" dirty="0"/>
              <a:t>20.5</a:t>
            </a:r>
            <a:r>
              <a:rPr lang="zh-CN" altLang="en-US" dirty="0"/>
              <a:t>摄氏度，标准差为</a:t>
            </a:r>
            <a:r>
              <a:rPr lang="en-US" altLang="zh-CN" dirty="0"/>
              <a:t>1.6667</a:t>
            </a:r>
            <a:r>
              <a:rPr lang="zh-CN" altLang="en-US" dirty="0"/>
              <a:t>摄氏度，在现在的判定标准下，后勤人员犯第二类错误的概率是多少？这个检验的功效是多少？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673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作业题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医务人员想了解某地区人员血红蛋白水平。根据既往的资料，当地人群血红蛋白平均水平是</a:t>
            </a:r>
            <a:r>
              <a:rPr lang="en-US" altLang="zh-CN" dirty="0"/>
              <a:t>140 g/L</a:t>
            </a:r>
            <a:r>
              <a:rPr lang="zh-CN" altLang="en-US" dirty="0"/>
              <a:t>，标准差为</a:t>
            </a:r>
            <a:r>
              <a:rPr lang="en-US" altLang="zh-CN" dirty="0"/>
              <a:t>20 g/L</a:t>
            </a:r>
            <a:r>
              <a:rPr lang="zh-CN" altLang="en-US" dirty="0"/>
              <a:t>。现在调查人员抽取了一组</a:t>
            </a:r>
            <a:r>
              <a:rPr lang="en-US" altLang="zh-CN" dirty="0"/>
              <a:t>100</a:t>
            </a:r>
            <a:r>
              <a:rPr lang="zh-CN" altLang="en-US" dirty="0"/>
              <a:t>人的样本，并设定如果在</a:t>
            </a:r>
            <a:r>
              <a:rPr lang="en-US" altLang="zh-CN" dirty="0"/>
              <a:t>136.08</a:t>
            </a:r>
            <a:r>
              <a:rPr lang="zh-CN" altLang="en-US" dirty="0"/>
              <a:t>到</a:t>
            </a:r>
            <a:r>
              <a:rPr lang="en-US" altLang="zh-CN" dirty="0"/>
              <a:t>143.92</a:t>
            </a:r>
            <a:r>
              <a:rPr lang="zh-CN" altLang="en-US" dirty="0"/>
              <a:t>之间的时候就认为之前的资料是正确的。</a:t>
            </a:r>
          </a:p>
          <a:p>
            <a:r>
              <a:rPr lang="zh-CN" altLang="en-US" dirty="0"/>
              <a:t>那么：</a:t>
            </a:r>
          </a:p>
          <a:p>
            <a:r>
              <a:rPr lang="zh-CN" altLang="en-US" dirty="0"/>
              <a:t>在当前的假设下，如果当地人群的血红蛋白确实平均水平是</a:t>
            </a:r>
            <a:r>
              <a:rPr lang="en-US" altLang="zh-CN" dirty="0"/>
              <a:t>140 g/L</a:t>
            </a:r>
            <a:r>
              <a:rPr lang="zh-CN" altLang="en-US" dirty="0"/>
              <a:t>，标准差为</a:t>
            </a:r>
            <a:r>
              <a:rPr lang="en-US" altLang="zh-CN" dirty="0"/>
              <a:t>20 g/L</a:t>
            </a:r>
            <a:r>
              <a:rPr lang="zh-CN" altLang="en-US" dirty="0"/>
              <a:t>，那么犯</a:t>
            </a:r>
            <a:r>
              <a:rPr lang="en-US" altLang="zh-CN" dirty="0"/>
              <a:t>I</a:t>
            </a:r>
            <a:r>
              <a:rPr lang="zh-CN" altLang="en-US" dirty="0"/>
              <a:t>类错误的概率是什么？</a:t>
            </a:r>
          </a:p>
          <a:p>
            <a:r>
              <a:rPr lang="zh-CN" altLang="en-US" dirty="0"/>
              <a:t>假定当地人群的血红蛋白平均水平是</a:t>
            </a:r>
            <a:r>
              <a:rPr lang="en-US" altLang="zh-CN" dirty="0"/>
              <a:t>145g/L</a:t>
            </a:r>
            <a:r>
              <a:rPr lang="zh-CN" altLang="en-US" dirty="0"/>
              <a:t>，标准差是</a:t>
            </a:r>
            <a:r>
              <a:rPr lang="en-US" altLang="zh-CN" dirty="0"/>
              <a:t>15g/L</a:t>
            </a:r>
            <a:r>
              <a:rPr lang="zh-CN" altLang="en-US" dirty="0"/>
              <a:t>，那么现在的评判标准下犯第</a:t>
            </a:r>
            <a:r>
              <a:rPr lang="en-US" altLang="zh-CN" dirty="0"/>
              <a:t>II</a:t>
            </a:r>
            <a:r>
              <a:rPr lang="zh-CN" altLang="en-US" dirty="0"/>
              <a:t>类错误的概率是多少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825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 </a:t>
            </a:r>
            <a:r>
              <a:rPr lang="zh-CN" altLang="en-US" dirty="0" smtClean="0"/>
              <a:t>假设检验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47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假设检验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286000"/>
            <a:ext cx="10396330" cy="35814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当我们难以拒绝假设的时候，只能做出结论：这个假设也许是真的。另一方面，当我们能够拒绝它的时候，结论就是，它肯定不真</a:t>
            </a:r>
          </a:p>
          <a:p>
            <a:r>
              <a:rPr lang="zh-CN" altLang="en-US" sz="2800" dirty="0"/>
              <a:t>比如对于一个总体（</a:t>
            </a:r>
            <a:r>
              <a:rPr lang="en-US" altLang="zh-CN" sz="2800" dirty="0"/>
              <a:t>IQ</a:t>
            </a:r>
            <a:r>
              <a:rPr lang="zh-CN" altLang="en-US" sz="2800" dirty="0"/>
              <a:t>平均值是</a:t>
            </a:r>
            <a:r>
              <a:rPr lang="en-US" altLang="zh-CN" sz="2800" dirty="0"/>
              <a:t>100</a:t>
            </a:r>
            <a:r>
              <a:rPr lang="zh-CN" altLang="en-US" sz="2800" dirty="0"/>
              <a:t>，标准差</a:t>
            </a:r>
            <a:r>
              <a:rPr lang="en-US" altLang="zh-CN" sz="2800" dirty="0"/>
              <a:t>25</a:t>
            </a:r>
            <a:r>
              <a:rPr lang="zh-CN" altLang="en-US" sz="2800" dirty="0"/>
              <a:t>），我们现在手上有一组样本，</a:t>
            </a:r>
            <a:r>
              <a:rPr lang="en-US" altLang="zh-CN" sz="2800" dirty="0"/>
              <a:t>IQ</a:t>
            </a:r>
            <a:r>
              <a:rPr lang="zh-CN" altLang="en-US" sz="2800" dirty="0"/>
              <a:t>平均值是</a:t>
            </a:r>
            <a:r>
              <a:rPr lang="en-US" altLang="zh-CN" sz="2800" dirty="0"/>
              <a:t>102.5</a:t>
            </a:r>
            <a:r>
              <a:rPr lang="zh-CN" altLang="en-US" sz="2800" dirty="0"/>
              <a:t>，那么这组样本是否来自这个总体呢？</a:t>
            </a:r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7929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214460"/>
            <a:ext cx="9601200" cy="1485900"/>
          </a:xfrm>
        </p:spPr>
        <p:txBody>
          <a:bodyPr/>
          <a:lstStyle/>
          <a:p>
            <a:r>
              <a:rPr lang="zh-CN" altLang="en-US" dirty="0" smtClean="0"/>
              <a:t>课程安排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887137"/>
              </p:ext>
            </p:extLst>
          </p:nvPr>
        </p:nvGraphicFramePr>
        <p:xfrm>
          <a:off x="1602559" y="881352"/>
          <a:ext cx="9587058" cy="5762134"/>
        </p:xfrm>
        <a:graphic>
          <a:graphicData uri="http://schemas.openxmlformats.org/drawingml/2006/table">
            <a:tbl>
              <a:tblPr>
                <a:tableStyleId>{85BE263C-DBD7-4A20-BB59-AAB30ACAA65A}</a:tableStyleId>
              </a:tblPr>
              <a:tblGrid>
                <a:gridCol w="3195686"/>
                <a:gridCol w="2193118"/>
                <a:gridCol w="4198254"/>
              </a:tblGrid>
              <a:tr h="20644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date</a:t>
                      </a:r>
                    </a:p>
                  </a:txBody>
                  <a:tcPr marL="44880" marR="44880" marT="22440" marB="2244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time</a:t>
                      </a:r>
                    </a:p>
                  </a:txBody>
                  <a:tcPr marL="44880" marR="44880" marT="22440" marB="2244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content</a:t>
                      </a:r>
                    </a:p>
                  </a:txBody>
                  <a:tcPr marL="44880" marR="44880" marT="22440" marB="2244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8014"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2019-01-06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lect-1 </a:t>
                      </a:r>
                      <a:r>
                        <a:rPr lang="zh-CN" altLang="en-US">
                          <a:effectLst/>
                        </a:rPr>
                        <a:t>平均值</a:t>
                      </a:r>
                      <a:r>
                        <a:rPr lang="en-US" altLang="zh-CN">
                          <a:effectLst/>
                        </a:rPr>
                        <a:t>, </a:t>
                      </a:r>
                      <a:r>
                        <a:rPr lang="zh-CN" altLang="en-US">
                          <a:effectLst/>
                        </a:rPr>
                        <a:t>标准差</a:t>
                      </a:r>
                      <a:r>
                        <a:rPr lang="en-US" altLang="zh-CN">
                          <a:effectLst/>
                        </a:rPr>
                        <a:t>, </a:t>
                      </a:r>
                      <a:r>
                        <a:rPr lang="zh-CN" altLang="en-US">
                          <a:effectLst/>
                        </a:rPr>
                        <a:t>中值极限定理</a:t>
                      </a:r>
                      <a:r>
                        <a:rPr lang="en-US" altLang="zh-CN">
                          <a:effectLst/>
                        </a:rPr>
                        <a:t>, </a:t>
                      </a:r>
                      <a:r>
                        <a:rPr lang="zh-CN" altLang="en-US">
                          <a:effectLst/>
                        </a:rPr>
                        <a:t>判定和风险</a:t>
                      </a:r>
                      <a:r>
                        <a:rPr lang="en-US" altLang="zh-CN">
                          <a:effectLst/>
                        </a:rPr>
                        <a:t>, </a:t>
                      </a:r>
                      <a:r>
                        <a:rPr lang="zh-CN" altLang="en-US">
                          <a:effectLst/>
                        </a:rPr>
                        <a:t>假设检验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8014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2019-01-06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lect-2 </a:t>
                      </a:r>
                      <a:r>
                        <a:rPr lang="zh-CN" altLang="en-US" dirty="0">
                          <a:effectLst/>
                        </a:rPr>
                        <a:t>估计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自由度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置信区间估计</a:t>
                      </a:r>
                      <a:r>
                        <a:rPr lang="en-US" altLang="zh-CN" dirty="0">
                          <a:effectLst/>
                        </a:rPr>
                        <a:t>, t</a:t>
                      </a:r>
                      <a:r>
                        <a:rPr lang="zh-CN" altLang="en-US" dirty="0">
                          <a:effectLst/>
                        </a:rPr>
                        <a:t>检验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2019-02-23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lect-3 </a:t>
                      </a:r>
                      <a:r>
                        <a:rPr lang="zh-CN" altLang="en-US" dirty="0">
                          <a:effectLst/>
                        </a:rPr>
                        <a:t>方差分析</a:t>
                      </a:r>
                    </a:p>
                  </a:txBody>
                  <a:tcPr marL="76200" marR="76200" marT="38100" marB="38100" anchor="ctr"/>
                </a:tc>
              </a:tr>
              <a:tr h="368014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2019-02-23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lect-4 </a:t>
                      </a:r>
                      <a:r>
                        <a:rPr lang="zh-CN" altLang="en-US" dirty="0">
                          <a:effectLst/>
                        </a:rPr>
                        <a:t>二项分布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泊松分布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卡方检验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非参数检验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2019-03-15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lect-5 </a:t>
                      </a:r>
                      <a:r>
                        <a:rPr lang="zh-CN" altLang="en-US" dirty="0">
                          <a:effectLst/>
                        </a:rPr>
                        <a:t>双变量回归相关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统计表与统计图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2019-03-15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lect-6 </a:t>
                      </a:r>
                      <a:r>
                        <a:rPr lang="zh-CN" altLang="en-US" dirty="0">
                          <a:effectLst/>
                        </a:rPr>
                        <a:t>高级方差分析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协方差分析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2019-04-26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lect-7 </a:t>
                      </a:r>
                      <a:r>
                        <a:rPr lang="zh-CN" altLang="en-US" dirty="0">
                          <a:effectLst/>
                        </a:rPr>
                        <a:t>多变量回归分析</a:t>
                      </a:r>
                      <a:r>
                        <a:rPr lang="en-US" altLang="zh-CN" dirty="0">
                          <a:effectLst/>
                        </a:rPr>
                        <a:t>.1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2019-04-26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lect-8 </a:t>
                      </a:r>
                      <a:r>
                        <a:rPr lang="zh-CN" altLang="en-US" dirty="0">
                          <a:effectLst/>
                        </a:rPr>
                        <a:t>多变量回归分析</a:t>
                      </a:r>
                      <a:r>
                        <a:rPr lang="en-US" altLang="zh-CN" dirty="0">
                          <a:effectLst/>
                        </a:rPr>
                        <a:t>.2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2019-05-17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lect-9 </a:t>
                      </a:r>
                      <a:r>
                        <a:rPr lang="zh-CN" altLang="en-US" dirty="0">
                          <a:effectLst/>
                        </a:rPr>
                        <a:t>生存分析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2019-05-17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lect-10 </a:t>
                      </a:r>
                      <a:r>
                        <a:rPr lang="zh-CN" altLang="en-US" dirty="0">
                          <a:effectLst/>
                        </a:rPr>
                        <a:t>主成分分析与因子分析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2019-06-07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lect-11 </a:t>
                      </a:r>
                      <a:r>
                        <a:rPr lang="zh-CN" altLang="en-US" dirty="0">
                          <a:effectLst/>
                        </a:rPr>
                        <a:t>量表研制与量表资料的统计分析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2019-06-07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lect-12 </a:t>
                      </a:r>
                      <a:r>
                        <a:rPr lang="zh-CN" altLang="en-US" dirty="0">
                          <a:effectLst/>
                        </a:rPr>
                        <a:t>文献常用统计分析讲解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2019-06-28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复习课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2019-06-28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期末考试</a:t>
                      </a:r>
                    </a:p>
                  </a:txBody>
                  <a:tcPr marL="76200" marR="76200" marT="38100" marB="381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958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139045"/>
            <a:ext cx="9601200" cy="1485900"/>
          </a:xfrm>
        </p:spPr>
        <p:txBody>
          <a:bodyPr/>
          <a:lstStyle/>
          <a:p>
            <a:r>
              <a:rPr kumimoji="1" lang="zh-CN" altLang="en-US" dirty="0" smtClean="0"/>
              <a:t>看一下这个问题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098811"/>
            <a:ext cx="9601200" cy="3581400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想</a:t>
            </a:r>
            <a:r>
              <a:rPr lang="zh-CN" altLang="en-US" sz="2800" dirty="0"/>
              <a:t>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岁男孩的智商是否与平均智商有差别。已知该市</a:t>
            </a:r>
            <a:r>
              <a:rPr lang="en-US" altLang="zh-CN" sz="2800" dirty="0"/>
              <a:t>8</a:t>
            </a:r>
            <a:r>
              <a:rPr lang="zh-CN" altLang="en-US" sz="2800" dirty="0"/>
              <a:t>岁儿童智商平均值</a:t>
            </a:r>
            <a:r>
              <a:rPr lang="en-US" altLang="zh-CN" sz="2800" dirty="0"/>
              <a:t>100</a:t>
            </a:r>
            <a:r>
              <a:rPr lang="zh-CN" altLang="en-US" sz="2800" dirty="0"/>
              <a:t>，标准差</a:t>
            </a:r>
            <a:r>
              <a:rPr lang="en-US" altLang="zh-CN" sz="2800" dirty="0"/>
              <a:t>20.</a:t>
            </a:r>
            <a:r>
              <a:rPr lang="zh-CN" altLang="en-US" sz="2800" dirty="0"/>
              <a:t>现在选取</a:t>
            </a:r>
            <a:r>
              <a:rPr lang="en-US" altLang="zh-CN" sz="2800" dirty="0"/>
              <a:t>0.05</a:t>
            </a:r>
            <a:r>
              <a:rPr lang="zh-CN" altLang="en-US" sz="2800" dirty="0"/>
              <a:t>作为显著性水平，试图支持“想做消防队员的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岁男孩的智商与平均智商存在差别”这个判断。现在我们随机抽取</a:t>
            </a:r>
            <a:r>
              <a:rPr lang="en-US" altLang="zh-CN" sz="2800" dirty="0"/>
              <a:t>64</a:t>
            </a:r>
            <a:r>
              <a:rPr lang="zh-CN" altLang="en-US" sz="2800" dirty="0"/>
              <a:t>个想做消防员的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岁男孩，测量智商。他们的智商平均值是</a:t>
            </a:r>
            <a:r>
              <a:rPr lang="en-US" altLang="zh-CN" sz="2800" dirty="0"/>
              <a:t>108.</a:t>
            </a:r>
          </a:p>
          <a:p>
            <a:r>
              <a:rPr lang="zh-CN" altLang="en-US" sz="2800" dirty="0"/>
              <a:t>备择假设（</a:t>
            </a:r>
            <a:r>
              <a:rPr lang="en-US" altLang="zh-CN" sz="2800" dirty="0"/>
              <a:t>H1</a:t>
            </a:r>
            <a:r>
              <a:rPr lang="zh-CN" altLang="en-US" sz="2800" dirty="0"/>
              <a:t>）：想做消防队员的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岁男孩的智商与平均智商存在差别 </a:t>
            </a:r>
            <a:endParaRPr lang="en-US" altLang="zh-CN" sz="2800" dirty="0" smtClean="0"/>
          </a:p>
          <a:p>
            <a:r>
              <a:rPr lang="zh-CN" altLang="en-US" sz="2800" dirty="0" smtClean="0"/>
              <a:t>零</a:t>
            </a:r>
            <a:r>
              <a:rPr lang="zh-CN" altLang="en-US" sz="2800" dirty="0"/>
              <a:t>假设（</a:t>
            </a:r>
            <a:r>
              <a:rPr lang="en-US" altLang="zh-CN" sz="2800" dirty="0"/>
              <a:t>H0</a:t>
            </a:r>
            <a:r>
              <a:rPr lang="zh-CN" altLang="en-US" sz="2800" dirty="0"/>
              <a:t>）：想做消防队员的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岁男孩的智商与平均智商</a:t>
            </a:r>
            <a:r>
              <a:rPr lang="zh-CN" altLang="en-US" sz="2800" b="1" dirty="0"/>
              <a:t>不</a:t>
            </a:r>
            <a:r>
              <a:rPr lang="zh-CN" altLang="en-US" sz="2800" dirty="0"/>
              <a:t>存在差别</a:t>
            </a:r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2320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139045"/>
            <a:ext cx="9601200" cy="1485900"/>
          </a:xfrm>
        </p:spPr>
        <p:txBody>
          <a:bodyPr/>
          <a:lstStyle/>
          <a:p>
            <a:r>
              <a:rPr kumimoji="1" lang="zh-CN" altLang="en-US" dirty="0" smtClean="0"/>
              <a:t>吸烟是否对身高造成影响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098811"/>
            <a:ext cx="9601200" cy="3581400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某地</a:t>
            </a:r>
            <a:r>
              <a:rPr lang="en-US" altLang="zh-CN" dirty="0"/>
              <a:t>1</a:t>
            </a:r>
            <a:r>
              <a:rPr lang="en-US" altLang="zh-CN" sz="2800" dirty="0" smtClean="0"/>
              <a:t>0</a:t>
            </a:r>
            <a:r>
              <a:rPr lang="zh-CN" altLang="en-US" dirty="0" smtClean="0"/>
              <a:t>至</a:t>
            </a:r>
            <a:r>
              <a:rPr lang="en-US" altLang="zh-CN" dirty="0"/>
              <a:t>2</a:t>
            </a:r>
            <a:r>
              <a:rPr lang="en-US" altLang="zh-CN" dirty="0" smtClean="0"/>
              <a:t>0</a:t>
            </a:r>
            <a:r>
              <a:rPr lang="zh-CN" altLang="en-US" dirty="0" smtClean="0"/>
              <a:t>岁青年身高平均值为</a:t>
            </a:r>
            <a:r>
              <a:rPr lang="en-US" altLang="zh-CN" dirty="0" smtClean="0"/>
              <a:t>168cm, </a:t>
            </a:r>
            <a:r>
              <a:rPr lang="zh-CN" altLang="en-US" dirty="0" smtClean="0"/>
              <a:t>标准差为</a:t>
            </a:r>
            <a:r>
              <a:rPr lang="en-US" altLang="zh-CN" dirty="0" smtClean="0"/>
              <a:t>3cm. </a:t>
            </a:r>
            <a:r>
              <a:rPr lang="zh-CN" altLang="en-US" dirty="0" smtClean="0"/>
              <a:t>现在研究人员招募了</a:t>
            </a:r>
            <a:r>
              <a:rPr lang="en-US" altLang="zh-CN" dirty="0" smtClean="0"/>
              <a:t>100</a:t>
            </a:r>
            <a:r>
              <a:rPr lang="zh-CN" altLang="en-US" dirty="0" smtClean="0"/>
              <a:t>个当地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到</a:t>
            </a:r>
            <a:r>
              <a:rPr lang="en-US" altLang="zh-CN" dirty="0" smtClean="0"/>
              <a:t>20</a:t>
            </a:r>
            <a:r>
              <a:rPr lang="zh-CN" altLang="en-US" dirty="0" smtClean="0"/>
              <a:t>岁的有吸烟史的青年</a:t>
            </a:r>
            <a:r>
              <a:rPr lang="en-US" altLang="zh-CN" dirty="0" smtClean="0"/>
              <a:t>, </a:t>
            </a:r>
            <a:r>
              <a:rPr lang="zh-CN" altLang="en-US" dirty="0" smtClean="0"/>
              <a:t>测量身高平均值是</a:t>
            </a:r>
            <a:r>
              <a:rPr lang="en-US" altLang="zh-CN" dirty="0" smtClean="0"/>
              <a:t>160cm, </a:t>
            </a:r>
            <a:r>
              <a:rPr lang="zh-CN" altLang="en-US" dirty="0" smtClean="0"/>
              <a:t>标准差</a:t>
            </a:r>
            <a:r>
              <a:rPr lang="en-US" altLang="zh-CN" dirty="0"/>
              <a:t>4</a:t>
            </a:r>
            <a:r>
              <a:rPr lang="en-US" altLang="zh-CN" dirty="0" smtClean="0"/>
              <a:t>cm</a:t>
            </a:r>
            <a:endParaRPr lang="en-US" altLang="zh-CN" sz="2800" dirty="0" smtClean="0"/>
          </a:p>
          <a:p>
            <a:r>
              <a:rPr lang="zh-CN" altLang="en-US" sz="2800" dirty="0" smtClean="0"/>
              <a:t>备择假设</a:t>
            </a:r>
            <a:r>
              <a:rPr lang="zh-CN" altLang="en-US" sz="2800" dirty="0"/>
              <a:t>（</a:t>
            </a:r>
            <a:r>
              <a:rPr lang="en-US" altLang="zh-CN" sz="2800" dirty="0"/>
              <a:t>H1</a:t>
            </a:r>
            <a:r>
              <a:rPr lang="zh-CN" altLang="en-US" sz="2800" dirty="0"/>
              <a:t>）</a:t>
            </a:r>
            <a:r>
              <a:rPr lang="zh-CN" altLang="en-US" sz="2800" dirty="0" smtClean="0"/>
              <a:t>：当地吸烟青年身高水平与当期青年的平均身高水平存在</a:t>
            </a:r>
            <a:r>
              <a:rPr lang="zh-CN" altLang="en-US" sz="2800" dirty="0"/>
              <a:t>差别 </a:t>
            </a:r>
            <a:endParaRPr lang="en-US" altLang="zh-CN" sz="2800" dirty="0" smtClean="0"/>
          </a:p>
          <a:p>
            <a:r>
              <a:rPr lang="zh-CN" altLang="en-US" sz="2800" dirty="0" smtClean="0"/>
              <a:t>零</a:t>
            </a:r>
            <a:r>
              <a:rPr lang="zh-CN" altLang="en-US" sz="2800" dirty="0"/>
              <a:t>假设（</a:t>
            </a:r>
            <a:r>
              <a:rPr lang="en-US" altLang="zh-CN" sz="2800" dirty="0"/>
              <a:t>H0</a:t>
            </a:r>
            <a:r>
              <a:rPr lang="zh-CN" altLang="en-US" sz="2800" dirty="0"/>
              <a:t>）</a:t>
            </a:r>
            <a:r>
              <a:rPr lang="zh-CN" altLang="en-US" dirty="0"/>
              <a:t>：当地吸烟青年身高水平与当期青年的平均身高</a:t>
            </a:r>
            <a:r>
              <a:rPr lang="zh-CN" altLang="en-US" dirty="0" smtClean="0"/>
              <a:t>水平</a:t>
            </a:r>
            <a:r>
              <a:rPr lang="zh-CN" altLang="en-US" b="1" dirty="0" smtClean="0"/>
              <a:t>不</a:t>
            </a:r>
            <a:r>
              <a:rPr lang="zh-CN" altLang="en-US" dirty="0" smtClean="0"/>
              <a:t>存在</a:t>
            </a:r>
            <a:r>
              <a:rPr lang="zh-CN" altLang="en-US" dirty="0"/>
              <a:t>差别 </a:t>
            </a:r>
            <a:endParaRPr lang="en-US" altLang="zh-CN" dirty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243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作业题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五年前，一个农场卖给某市园林局几百棵树苗，并承诺</a:t>
            </a:r>
            <a:r>
              <a:rPr lang="en-US" altLang="zh-CN" dirty="0"/>
              <a:t>5</a:t>
            </a:r>
            <a:r>
              <a:rPr lang="zh-CN" altLang="en-US" dirty="0"/>
              <a:t>年以后树的平均高度在</a:t>
            </a:r>
            <a:r>
              <a:rPr lang="en-US" altLang="zh-CN" dirty="0"/>
              <a:t>1.8</a:t>
            </a:r>
            <a:r>
              <a:rPr lang="zh-CN" altLang="en-US" dirty="0"/>
              <a:t>米，标准差是</a:t>
            </a:r>
            <a:r>
              <a:rPr lang="en-US" altLang="zh-CN" dirty="0"/>
              <a:t>0.3</a:t>
            </a:r>
            <a:r>
              <a:rPr lang="zh-CN" altLang="en-US" dirty="0"/>
              <a:t>米。本周园林局检查员随机抽取</a:t>
            </a:r>
            <a:r>
              <a:rPr lang="en-US" altLang="zh-CN" dirty="0"/>
              <a:t>81</a:t>
            </a:r>
            <a:r>
              <a:rPr lang="zh-CN" altLang="en-US" dirty="0"/>
              <a:t>棵树，发现平均高度是</a:t>
            </a:r>
            <a:r>
              <a:rPr lang="en-US" altLang="zh-CN" dirty="0"/>
              <a:t>1.6</a:t>
            </a:r>
            <a:r>
              <a:rPr lang="zh-CN" altLang="en-US" dirty="0"/>
              <a:t>米。在</a:t>
            </a:r>
            <a:r>
              <a:rPr lang="en-US" altLang="zh-CN" dirty="0"/>
              <a:t>p=0.01</a:t>
            </a:r>
            <a:r>
              <a:rPr lang="zh-CN" altLang="en-US" dirty="0"/>
              <a:t>的水平上，能否认为农场当时卖来的树苗不符合承诺？</a:t>
            </a:r>
          </a:p>
        </p:txBody>
      </p:sp>
    </p:spTree>
    <p:extLst>
      <p:ext uri="{BB962C8B-B14F-4D97-AF65-F5344CB8AC3E}">
        <p14:creationId xmlns:p14="http://schemas.microsoft.com/office/powerpoint/2010/main" val="124636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 </a:t>
            </a:r>
            <a:r>
              <a:rPr lang="zh-CN" altLang="en-US" dirty="0" smtClean="0"/>
              <a:t>参考值范围的界定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 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932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课程考核形式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每两次课后布置一个作业</a:t>
            </a:r>
            <a:r>
              <a:rPr lang="en-US" altLang="zh-CN" dirty="0" smtClean="0"/>
              <a:t>, </a:t>
            </a:r>
            <a:r>
              <a:rPr lang="zh-CN" altLang="en-US" dirty="0" smtClean="0"/>
              <a:t>形式包括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dirty="0" smtClean="0"/>
              <a:t>选择题</a:t>
            </a:r>
            <a:r>
              <a:rPr lang="en-US" altLang="zh-CN" dirty="0" smtClean="0"/>
              <a:t>: </a:t>
            </a:r>
            <a:r>
              <a:rPr lang="zh-CN" altLang="en-US" dirty="0" smtClean="0"/>
              <a:t>在线答题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统计分析题</a:t>
            </a:r>
            <a:r>
              <a:rPr lang="en-US" altLang="zh-CN" dirty="0" smtClean="0"/>
              <a:t>: </a:t>
            </a:r>
            <a:r>
              <a:rPr lang="zh-CN" altLang="en-US" dirty="0" smtClean="0"/>
              <a:t>在纸上书写答案</a:t>
            </a:r>
            <a:r>
              <a:rPr lang="en-US" altLang="zh-CN" dirty="0" smtClean="0"/>
              <a:t>, </a:t>
            </a:r>
            <a:r>
              <a:rPr lang="zh-CN" altLang="en-US" dirty="0" smtClean="0"/>
              <a:t>拍照</a:t>
            </a:r>
            <a:r>
              <a:rPr lang="en-US" altLang="zh-CN" dirty="0" smtClean="0"/>
              <a:t>, </a:t>
            </a:r>
            <a:r>
              <a:rPr lang="zh-CN" altLang="en-US" dirty="0" smtClean="0"/>
              <a:t>上传</a:t>
            </a:r>
            <a:endParaRPr lang="en-US" altLang="zh-CN" dirty="0" smtClean="0"/>
          </a:p>
          <a:p>
            <a:r>
              <a:rPr lang="zh-CN" altLang="en-US" dirty="0" smtClean="0"/>
              <a:t>期末考试 </a:t>
            </a:r>
            <a:r>
              <a:rPr lang="en-US" altLang="zh-CN" dirty="0" smtClean="0"/>
              <a:t>(2019-06-28 13:00)</a:t>
            </a:r>
          </a:p>
        </p:txBody>
      </p:sp>
      <p:pic>
        <p:nvPicPr>
          <p:cNvPr id="2050" name="Picture 2" descr="二维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176" y="1404199"/>
            <a:ext cx="2672499" cy="267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385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课程教学资源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网站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github.com/beneon/medstat</a:t>
            </a:r>
            <a:endParaRPr lang="en-US" altLang="zh-CN" dirty="0" smtClean="0"/>
          </a:p>
          <a:p>
            <a:r>
              <a:rPr lang="zh-CN" altLang="en-US" dirty="0"/>
              <a:t>微</a:t>
            </a:r>
            <a:r>
              <a:rPr lang="zh-CN" altLang="en-US" dirty="0" smtClean="0"/>
              <a:t>信群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有问题请在群里提问</a:t>
            </a:r>
            <a:r>
              <a:rPr lang="en-US" altLang="zh-CN" dirty="0" smtClean="0"/>
              <a:t>, </a:t>
            </a:r>
            <a:r>
              <a:rPr lang="zh-CN" altLang="en-US" dirty="0" smtClean="0"/>
              <a:t>方便其他人共同学习</a:t>
            </a:r>
            <a:endParaRPr lang="en-US" altLang="zh-CN" dirty="0" smtClean="0"/>
          </a:p>
          <a:p>
            <a:r>
              <a:rPr lang="zh-CN" altLang="en-US" dirty="0" smtClean="0"/>
              <a:t>个人专栏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zhuanlan.zhihu.com/medihack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7662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Excel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Jupyter</a:t>
            </a:r>
            <a:r>
              <a:rPr lang="en-US" altLang="zh-CN" dirty="0" smtClean="0"/>
              <a:t> notebook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3794289"/>
          </a:xfrm>
        </p:spPr>
        <p:txBody>
          <a:bodyPr/>
          <a:lstStyle/>
          <a:p>
            <a:r>
              <a:rPr lang="zh-CN" altLang="en-US" dirty="0" smtClean="0"/>
              <a:t>在课堂上我们会经常使用</a:t>
            </a:r>
            <a:r>
              <a:rPr lang="en-US" altLang="zh-CN" dirty="0" smtClean="0"/>
              <a:t>Excel</a:t>
            </a:r>
          </a:p>
          <a:p>
            <a:r>
              <a:rPr lang="zh-CN" altLang="en-US" dirty="0" smtClean="0"/>
              <a:t>对于概念的讲解经常会在</a:t>
            </a:r>
            <a:r>
              <a:rPr lang="en-US" altLang="zh-CN" dirty="0" err="1" smtClean="0"/>
              <a:t>Jupyter</a:t>
            </a:r>
            <a:r>
              <a:rPr lang="en-US" altLang="zh-CN" dirty="0" smtClean="0"/>
              <a:t> notebook</a:t>
            </a:r>
            <a:r>
              <a:rPr lang="zh-CN" altLang="en-US" dirty="0" smtClean="0"/>
              <a:t>运行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代码</a:t>
            </a:r>
            <a:r>
              <a:rPr lang="en-US" altLang="zh-CN" dirty="0" smtClean="0"/>
              <a:t>, </a:t>
            </a:r>
          </a:p>
          <a:p>
            <a:r>
              <a:rPr lang="zh-CN" altLang="en-US" dirty="0" smtClean="0"/>
              <a:t>这些</a:t>
            </a:r>
            <a:r>
              <a:rPr lang="en-US" altLang="zh-CN" dirty="0" smtClean="0"/>
              <a:t>notebook</a:t>
            </a:r>
            <a:r>
              <a:rPr lang="zh-CN" altLang="en-US" dirty="0" smtClean="0"/>
              <a:t>都放在课程网站里</a:t>
            </a:r>
            <a:r>
              <a:rPr lang="en-US" altLang="zh-CN" dirty="0" smtClean="0"/>
              <a:t>, </a:t>
            </a:r>
            <a:r>
              <a:rPr lang="zh-CN" altLang="en-US" dirty="0" smtClean="0"/>
              <a:t>有兴趣的可以下载以后自己运行</a:t>
            </a:r>
            <a:endParaRPr lang="en-US" altLang="zh-CN" dirty="0" smtClean="0"/>
          </a:p>
          <a:p>
            <a:r>
              <a:rPr lang="zh-CN" altLang="en-US" dirty="0" smtClean="0"/>
              <a:t>如果要运行</a:t>
            </a:r>
            <a:r>
              <a:rPr lang="en-US" altLang="zh-CN" dirty="0" err="1" smtClean="0"/>
              <a:t>Jupyter</a:t>
            </a:r>
            <a:r>
              <a:rPr lang="en-US" altLang="zh-CN" dirty="0" smtClean="0"/>
              <a:t> notebook, </a:t>
            </a:r>
            <a:r>
              <a:rPr lang="zh-CN" altLang="en-US" dirty="0" smtClean="0"/>
              <a:t>首先需要安装</a:t>
            </a:r>
            <a:r>
              <a:rPr lang="en-US" altLang="zh-CN" dirty="0" smtClean="0"/>
              <a:t>anaconda</a:t>
            </a:r>
            <a:r>
              <a:rPr lang="zh-CN" altLang="en-US" dirty="0" smtClean="0"/>
              <a:t>环境</a:t>
            </a:r>
            <a:r>
              <a:rPr lang="en-US" altLang="zh-CN" dirty="0" smtClean="0"/>
              <a:t>, </a:t>
            </a:r>
            <a:r>
              <a:rPr lang="zh-CN" altLang="en-US" dirty="0" smtClean="0"/>
              <a:t>可以前往</a:t>
            </a:r>
            <a:r>
              <a:rPr lang="en-US" altLang="zh-CN" dirty="0">
                <a:hlinkClick r:id="rId2"/>
              </a:rPr>
              <a:t>https://www.anaconda.com/download</a:t>
            </a:r>
            <a:r>
              <a:rPr lang="en-US" altLang="zh-CN" dirty="0" smtClean="0">
                <a:hlinkClick r:id="rId2"/>
              </a:rPr>
              <a:t>/</a:t>
            </a:r>
            <a:r>
              <a:rPr lang="zh-CN" altLang="en-US" dirty="0" smtClean="0"/>
              <a:t>下载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310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该不该检修</a:t>
            </a:r>
            <a:r>
              <a:rPr lang="zh-CN" altLang="en-US" b="1" dirty="0" smtClean="0"/>
              <a:t>机器？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119945"/>
            <a:ext cx="9601200" cy="4257261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一</a:t>
            </a:r>
            <a:r>
              <a:rPr lang="zh-CN" altLang="en-US" sz="2800" dirty="0"/>
              <a:t>台机器，平均每袋装</a:t>
            </a:r>
            <a:r>
              <a:rPr lang="en-US" altLang="zh-CN" sz="2800" dirty="0"/>
              <a:t>2kg</a:t>
            </a:r>
            <a:r>
              <a:rPr lang="zh-CN" altLang="en-US" sz="2800" dirty="0"/>
              <a:t>材料，标准差是</a:t>
            </a:r>
            <a:r>
              <a:rPr lang="en-US" altLang="zh-CN" sz="2800" dirty="0"/>
              <a:t>0.2kg</a:t>
            </a:r>
            <a:r>
              <a:rPr lang="zh-CN" altLang="en-US" sz="2800" dirty="0"/>
              <a:t>。管理人员想检查一下机器有没有故障，所以随机抽取了</a:t>
            </a:r>
            <a:r>
              <a:rPr lang="en-US" altLang="zh-CN" sz="2800" dirty="0"/>
              <a:t>64</a:t>
            </a:r>
            <a:r>
              <a:rPr lang="zh-CN" altLang="en-US" sz="2800" dirty="0"/>
              <a:t>个袋子称取重量。并且事先决定，如果平均每个容器装材料质量在</a:t>
            </a:r>
            <a:r>
              <a:rPr lang="en-US" altLang="zh-CN" sz="2800" dirty="0"/>
              <a:t>1.95kg</a:t>
            </a:r>
            <a:r>
              <a:rPr lang="zh-CN" altLang="en-US" sz="2800" dirty="0"/>
              <a:t>或者</a:t>
            </a:r>
            <a:r>
              <a:rPr lang="en-US" altLang="zh-CN" sz="2800" dirty="0"/>
              <a:t>2.05kg</a:t>
            </a:r>
            <a:r>
              <a:rPr lang="zh-CN" altLang="en-US" sz="2800" dirty="0" smtClean="0"/>
              <a:t>之间就认为机器没有问题</a:t>
            </a:r>
            <a:endParaRPr lang="zh-CN" altLang="en-US" sz="2800" dirty="0"/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）那么现在假设机器工作是正常的，</a:t>
            </a:r>
            <a:r>
              <a:rPr lang="zh-CN" altLang="en-US" sz="2800" dirty="0" smtClean="0"/>
              <a:t>那么管理人员有多大的可能是错了的？</a:t>
            </a:r>
            <a:endParaRPr lang="zh-CN" altLang="en-US" sz="2800" dirty="0"/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）假定机器实际上需要修理，并且每个袋子平均装入的是</a:t>
            </a:r>
            <a:r>
              <a:rPr lang="en-US" altLang="zh-CN" sz="2800" dirty="0"/>
              <a:t>1.94 kg</a:t>
            </a:r>
            <a:r>
              <a:rPr lang="zh-CN" altLang="en-US" sz="2800" dirty="0"/>
              <a:t>材料，标准差是</a:t>
            </a:r>
            <a:r>
              <a:rPr lang="en-US" altLang="zh-CN" sz="2800" dirty="0"/>
              <a:t>0.14 kg</a:t>
            </a:r>
            <a:r>
              <a:rPr lang="zh-CN" altLang="en-US" sz="2800" dirty="0"/>
              <a:t>，在现在的判定标准下，管理</a:t>
            </a:r>
            <a:r>
              <a:rPr lang="zh-CN" altLang="en-US" sz="2800" dirty="0" smtClean="0"/>
              <a:t>人员有多大的可能出错？要怎么评价这套标准好不好用？</a:t>
            </a:r>
            <a:r>
              <a:rPr lang="zh-CN" altLang="en-US" sz="2800" dirty="0"/>
              <a:t/>
            </a:r>
            <a:br>
              <a:rPr lang="zh-CN" altLang="en-US" sz="2800" dirty="0"/>
            </a:b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30102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平均值与标准差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165701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1589</TotalTime>
  <Words>1935</Words>
  <Application>Microsoft Office PowerPoint</Application>
  <PresentationFormat>宽屏</PresentationFormat>
  <Paragraphs>171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7" baseType="lpstr">
      <vt:lpstr>DengXian</vt:lpstr>
      <vt:lpstr>Menlo</vt:lpstr>
      <vt:lpstr>Franklin Gothic Book</vt:lpstr>
      <vt:lpstr>裁剪</vt:lpstr>
      <vt:lpstr>Lect.01</vt:lpstr>
      <vt:lpstr>1. 课程简介</vt:lpstr>
      <vt:lpstr>学习统计学的一些建议</vt:lpstr>
      <vt:lpstr>课程安排</vt:lpstr>
      <vt:lpstr>课程考核形式</vt:lpstr>
      <vt:lpstr>课程教学资源</vt:lpstr>
      <vt:lpstr>Excel和Jupyter notebook</vt:lpstr>
      <vt:lpstr>该不该检修机器？</vt:lpstr>
      <vt:lpstr>2. 平均值与标准差</vt:lpstr>
      <vt:lpstr>平均值，百分位数</vt:lpstr>
      <vt:lpstr>平均值的定理. 1</vt:lpstr>
      <vt:lpstr>平均值的定理. 2</vt:lpstr>
      <vt:lpstr>平均值的定理. 3</vt:lpstr>
      <vt:lpstr>平均值的定理. 4</vt:lpstr>
      <vt:lpstr>可变性测度：哈利法塔和沙丘</vt:lpstr>
      <vt:lpstr>变异性测度：方差和标准差</vt:lpstr>
      <vt:lpstr>标准差定理. 1</vt:lpstr>
      <vt:lpstr>公式推导</vt:lpstr>
      <vt:lpstr>3. 均值分布规律与 中值极限定理</vt:lpstr>
      <vt:lpstr>等样本随机抽样的均值分布</vt:lpstr>
      <vt:lpstr>等样本随机抽样的均值分布</vt:lpstr>
      <vt:lpstr>中值极限定理.1</vt:lpstr>
      <vt:lpstr>抽纸条</vt:lpstr>
      <vt:lpstr>中值极限定理. 2</vt:lpstr>
      <vt:lpstr>思考</vt:lpstr>
      <vt:lpstr>中值极限定理. 3</vt:lpstr>
      <vt:lpstr>中值极限定理. 4</vt:lpstr>
      <vt:lpstr>4. I类错误和II类错误</vt:lpstr>
      <vt:lpstr>I类错误和II类错误</vt:lpstr>
      <vt:lpstr>该不该检修机器</vt:lpstr>
      <vt:lpstr>抽样均值分布的均值和标准差是多少？</vt:lpstr>
      <vt:lpstr>中间的面积是怎么算出来的</vt:lpstr>
      <vt:lpstr>曲线下面积</vt:lpstr>
      <vt:lpstr>问题2</vt:lpstr>
      <vt:lpstr>黄色曲线1.95-2.05之间的曲线下面积是多少？</vt:lpstr>
      <vt:lpstr>空调坏了没有</vt:lpstr>
      <vt:lpstr>作业题1</vt:lpstr>
      <vt:lpstr>5. 假设检验</vt:lpstr>
      <vt:lpstr>假设检验</vt:lpstr>
      <vt:lpstr>看一下这个问题</vt:lpstr>
      <vt:lpstr>吸烟是否对身高造成影响?</vt:lpstr>
      <vt:lpstr>作业题2</vt:lpstr>
      <vt:lpstr>6. 参考值范围的界定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统计学101</dc:title>
  <dc:creator>mac2634</dc:creator>
  <cp:lastModifiedBy>ben</cp:lastModifiedBy>
  <cp:revision>78</cp:revision>
  <dcterms:created xsi:type="dcterms:W3CDTF">2019-01-02T14:51:04Z</dcterms:created>
  <dcterms:modified xsi:type="dcterms:W3CDTF">2019-01-04T08:47:38Z</dcterms:modified>
</cp:coreProperties>
</file>